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sldIdLst>
    <p:sldId id="256" r:id="rId2"/>
    <p:sldId id="257" r:id="rId3"/>
    <p:sldId id="301" r:id="rId4"/>
    <p:sldId id="302" r:id="rId5"/>
    <p:sldId id="303" r:id="rId6"/>
    <p:sldId id="282" r:id="rId7"/>
    <p:sldId id="258" r:id="rId8"/>
    <p:sldId id="259" r:id="rId9"/>
    <p:sldId id="285" r:id="rId10"/>
    <p:sldId id="284" r:id="rId11"/>
    <p:sldId id="263" r:id="rId12"/>
    <p:sldId id="287" r:id="rId13"/>
    <p:sldId id="264" r:id="rId14"/>
    <p:sldId id="265" r:id="rId15"/>
    <p:sldId id="266" r:id="rId16"/>
    <p:sldId id="281" r:id="rId17"/>
    <p:sldId id="267" r:id="rId18"/>
    <p:sldId id="268" r:id="rId19"/>
    <p:sldId id="283" r:id="rId20"/>
    <p:sldId id="269" r:id="rId21"/>
    <p:sldId id="270" r:id="rId22"/>
    <p:sldId id="271" r:id="rId23"/>
    <p:sldId id="272" r:id="rId24"/>
    <p:sldId id="273" r:id="rId25"/>
    <p:sldId id="274" r:id="rId26"/>
    <p:sldId id="275" r:id="rId27"/>
    <p:sldId id="276" r:id="rId28"/>
    <p:sldId id="277" r:id="rId29"/>
    <p:sldId id="278" r:id="rId30"/>
    <p:sldId id="279" r:id="rId31"/>
    <p:sldId id="296" r:id="rId32"/>
    <p:sldId id="280" r:id="rId33"/>
    <p:sldId id="288" r:id="rId34"/>
    <p:sldId id="289" r:id="rId35"/>
    <p:sldId id="290" r:id="rId36"/>
    <p:sldId id="297" r:id="rId37"/>
    <p:sldId id="291" r:id="rId38"/>
    <p:sldId id="292" r:id="rId39"/>
    <p:sldId id="293" r:id="rId40"/>
    <p:sldId id="294" r:id="rId41"/>
    <p:sldId id="304" r:id="rId42"/>
    <p:sldId id="295" r:id="rId43"/>
    <p:sldId id="300" r:id="rId44"/>
    <p:sldId id="305" r:id="rId45"/>
    <p:sldId id="30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41B05D-C398-41AD-9B02-27AC4572E9FE}" type="datetimeFigureOut">
              <a:rPr lang="en-US" smtClean="0"/>
              <a:t>11/30/2012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98BEF-AC97-435B-8987-C7C0EB18E2BB}" type="slidenum">
              <a:rPr lang="en-US" smtClean="0"/>
              <a:t>‹#›</a:t>
            </a:fld>
            <a:endParaRPr lang="en-US"/>
          </a:p>
        </p:txBody>
      </p:sp>
    </p:spTree>
    <p:extLst>
      <p:ext uri="{BB962C8B-B14F-4D97-AF65-F5344CB8AC3E}">
        <p14:creationId xmlns:p14="http://schemas.microsoft.com/office/powerpoint/2010/main" val="159361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98BEF-AC97-435B-8987-C7C0EB18E2BB}" type="slidenum">
              <a:rPr lang="en-US" smtClean="0"/>
              <a:t>11</a:t>
            </a:fld>
            <a:endParaRPr lang="en-US"/>
          </a:p>
        </p:txBody>
      </p:sp>
    </p:spTree>
    <p:extLst>
      <p:ext uri="{BB962C8B-B14F-4D97-AF65-F5344CB8AC3E}">
        <p14:creationId xmlns:p14="http://schemas.microsoft.com/office/powerpoint/2010/main" val="395343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C8F48F2-3F5E-49C6-B196-0B712F95D621}" type="datetimeFigureOut">
              <a:rPr lang="en-US" smtClean="0"/>
              <a:t>11/30/2012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0FF726E-33A3-4B4E-961D-4C7FB63783B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8F48F2-3F5E-49C6-B196-0B712F95D621}"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F726E-33A3-4B4E-961D-4C7FB63783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8F48F2-3F5E-49C6-B196-0B712F95D621}"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F726E-33A3-4B4E-961D-4C7FB63783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8F48F2-3F5E-49C6-B196-0B712F95D621}"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F726E-33A3-4B4E-961D-4C7FB63783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F48F2-3F5E-49C6-B196-0B712F95D621}"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F726E-33A3-4B4E-961D-4C7FB63783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C8F48F2-3F5E-49C6-B196-0B712F95D621}" type="datetimeFigureOut">
              <a:rPr lang="en-US" smtClean="0"/>
              <a:t>11/30/2012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F726E-33A3-4B4E-961D-4C7FB63783B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8F48F2-3F5E-49C6-B196-0B712F95D621}" type="datetimeFigureOut">
              <a:rPr lang="en-US" smtClean="0"/>
              <a:t>11/30/2012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FF726E-33A3-4B4E-961D-4C7FB63783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8F48F2-3F5E-49C6-B196-0B712F95D621}" type="datetimeFigureOut">
              <a:rPr lang="en-US" smtClean="0"/>
              <a:t>11/30/2012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F726E-33A3-4B4E-961D-4C7FB63783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F48F2-3F5E-49C6-B196-0B712F95D621}" type="datetimeFigureOut">
              <a:rPr lang="en-US" smtClean="0"/>
              <a:t>11/30/2012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F726E-33A3-4B4E-961D-4C7FB63783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C8F48F2-3F5E-49C6-B196-0B712F95D621}" type="datetimeFigureOut">
              <a:rPr lang="en-US" smtClean="0"/>
              <a:t>11/30/2012</a:t>
            </a:fld>
            <a:endParaRPr lang="en-US"/>
          </a:p>
        </p:txBody>
      </p:sp>
      <p:sp>
        <p:nvSpPr>
          <p:cNvPr id="7" name="Slide Number Placeholder 6"/>
          <p:cNvSpPr>
            <a:spLocks noGrp="1"/>
          </p:cNvSpPr>
          <p:nvPr>
            <p:ph type="sldNum" sz="quarter" idx="12"/>
          </p:nvPr>
        </p:nvSpPr>
        <p:spPr/>
        <p:txBody>
          <a:bodyPr/>
          <a:lstStyle/>
          <a:p>
            <a:fld id="{E0FF726E-33A3-4B4E-961D-4C7FB63783B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F48F2-3F5E-49C6-B196-0B712F95D621}" type="datetimeFigureOut">
              <a:rPr lang="en-US" smtClean="0"/>
              <a:t>11/30/2012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0FF726E-33A3-4B4E-961D-4C7FB63783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C8F48F2-3F5E-49C6-B196-0B712F95D621}" type="datetimeFigureOut">
              <a:rPr lang="en-US" smtClean="0"/>
              <a:t>11/30/2012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0FF726E-33A3-4B4E-961D-4C7FB63783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aactioncolaitio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flowers4thefloat.org/pdfs/CANPFlyerRoseParadeNurseCelebration.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Government Relations Update </a:t>
            </a:r>
            <a:r>
              <a:rPr lang="en-US" sz="2700" dirty="0" smtClean="0"/>
              <a:t>Nov 14, 2012</a:t>
            </a:r>
            <a:endParaRPr lang="en-US" sz="2700" dirty="0"/>
          </a:p>
        </p:txBody>
      </p:sp>
      <p:sp>
        <p:nvSpPr>
          <p:cNvPr id="3" name="Subtitle 2"/>
          <p:cNvSpPr>
            <a:spLocks noGrp="1"/>
          </p:cNvSpPr>
          <p:nvPr>
            <p:ph type="subTitle" idx="1"/>
          </p:nvPr>
        </p:nvSpPr>
        <p:spPr/>
        <p:txBody>
          <a:bodyPr>
            <a:normAutofit/>
          </a:bodyPr>
          <a:lstStyle/>
          <a:p>
            <a:r>
              <a:rPr lang="en-US" dirty="0" smtClean="0"/>
              <a:t>Ask not what your NP profession can do for you, but…</a:t>
            </a:r>
          </a:p>
          <a:p>
            <a:r>
              <a:rPr lang="en-US" dirty="0" smtClean="0"/>
              <a:t>Patti Hughes, DNP</a:t>
            </a:r>
            <a:endParaRPr lang="en-US" dirty="0"/>
          </a:p>
        </p:txBody>
      </p:sp>
    </p:spTree>
    <p:extLst>
      <p:ext uri="{BB962C8B-B14F-4D97-AF65-F5344CB8AC3E}">
        <p14:creationId xmlns:p14="http://schemas.microsoft.com/office/powerpoint/2010/main" val="3297281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4424" y="2660904"/>
            <a:ext cx="3300984" cy="2749296"/>
          </a:xfrm>
        </p:spPr>
        <p:txBody>
          <a:bodyPr>
            <a:normAutofit fontScale="90000"/>
          </a:bodyPr>
          <a:lstStyle/>
          <a:p>
            <a:r>
              <a:rPr lang="en-US" dirty="0"/>
              <a:t>"In the absence of educational and professional standards, I am sadly forced to admit that the term 'trained nurse' means anything, everything and next to nothing.”  </a:t>
            </a:r>
          </a:p>
        </p:txBody>
      </p:sp>
      <p:sp>
        <p:nvSpPr>
          <p:cNvPr id="4" name="Picture Placeholder 3"/>
          <p:cNvSpPr>
            <a:spLocks noGrp="1"/>
          </p:cNvSpPr>
          <p:nvPr>
            <p:ph type="pic" idx="1"/>
          </p:nvPr>
        </p:nvSpPr>
        <p:spPr/>
      </p:sp>
      <p:sp>
        <p:nvSpPr>
          <p:cNvPr id="5" name="Text Placeholder 4"/>
          <p:cNvSpPr>
            <a:spLocks noGrp="1"/>
          </p:cNvSpPr>
          <p:nvPr>
            <p:ph type="body" sz="half" idx="2"/>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143000"/>
            <a:ext cx="3276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396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RN profession developed standards, licensure. </a:t>
            </a:r>
            <a:endParaRPr lang="en-US" dirty="0"/>
          </a:p>
        </p:txBody>
      </p:sp>
      <p:sp>
        <p:nvSpPr>
          <p:cNvPr id="4" name="Content Placeholder 3"/>
          <p:cNvSpPr>
            <a:spLocks noGrp="1"/>
          </p:cNvSpPr>
          <p:nvPr>
            <p:ph idx="1"/>
          </p:nvPr>
        </p:nvSpPr>
        <p:spPr/>
        <p:txBody>
          <a:bodyPr/>
          <a:lstStyle/>
          <a:p>
            <a:r>
              <a:rPr lang="en-US" dirty="0" smtClean="0"/>
              <a:t>1947: New York got 1</a:t>
            </a:r>
            <a:r>
              <a:rPr lang="en-US" baseline="30000" dirty="0" smtClean="0"/>
              <a:t>st</a:t>
            </a:r>
            <a:r>
              <a:rPr lang="en-US" dirty="0" smtClean="0"/>
              <a:t> professional licensure, title protection. </a:t>
            </a:r>
          </a:p>
          <a:p>
            <a:r>
              <a:rPr lang="en-US" dirty="0" smtClean="0"/>
              <a:t>Florence Nightingale opposed entry licensure: she believed only continuing education could ensure competence.</a:t>
            </a:r>
          </a:p>
          <a:p>
            <a:r>
              <a:rPr lang="en-US" dirty="0" smtClean="0"/>
              <a:t>Evolution of nursing roles and knowledge continues.</a:t>
            </a:r>
            <a:endParaRPr lang="en-US" dirty="0"/>
          </a:p>
        </p:txBody>
      </p:sp>
    </p:spTree>
    <p:extLst>
      <p:ext uri="{BB962C8B-B14F-4D97-AF65-F5344CB8AC3E}">
        <p14:creationId xmlns:p14="http://schemas.microsoft.com/office/powerpoint/2010/main" val="2070806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Graduates of German Nursing school in Chicago.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1"/>
            <a:ext cx="5715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126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 profession</a:t>
            </a:r>
            <a:endParaRPr lang="en-US" dirty="0"/>
          </a:p>
        </p:txBody>
      </p:sp>
      <p:sp>
        <p:nvSpPr>
          <p:cNvPr id="3" name="Content Placeholder 2"/>
          <p:cNvSpPr>
            <a:spLocks noGrp="1"/>
          </p:cNvSpPr>
          <p:nvPr>
            <p:ph idx="1"/>
          </p:nvPr>
        </p:nvSpPr>
        <p:spPr/>
        <p:txBody>
          <a:bodyPr>
            <a:normAutofit lnSpcReduction="10000"/>
          </a:bodyPr>
          <a:lstStyle/>
          <a:p>
            <a:r>
              <a:rPr lang="en-US" dirty="0" err="1" smtClean="0"/>
              <a:t>Univ</a:t>
            </a:r>
            <a:r>
              <a:rPr lang="en-US" dirty="0" smtClean="0"/>
              <a:t> of Colorado, 1965. Loretta Ford and Henry Silver. Developed program to meet pediatric prevention and promotion  primary care needs. </a:t>
            </a:r>
          </a:p>
          <a:p>
            <a:pPr marL="68580" indent="0">
              <a:buNone/>
            </a:pPr>
            <a:r>
              <a:rPr lang="en-US" dirty="0" smtClean="0"/>
              <a:t> Opposition: from nursing and medical leaders, as it was a departure from traditional nursing roles. </a:t>
            </a:r>
          </a:p>
          <a:p>
            <a:pPr marL="68580" indent="0">
              <a:buNone/>
            </a:pPr>
            <a:r>
              <a:rPr lang="en-US" dirty="0" smtClean="0"/>
              <a:t>Also, no certification process or formal training involved initially. </a:t>
            </a:r>
            <a:endParaRPr lang="en-US" dirty="0"/>
          </a:p>
        </p:txBody>
      </p:sp>
    </p:spTree>
    <p:extLst>
      <p:ext uri="{BB962C8B-B14F-4D97-AF65-F5344CB8AC3E}">
        <p14:creationId xmlns:p14="http://schemas.microsoft.com/office/powerpoint/2010/main" val="2350015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NP </a:t>
            </a:r>
            <a:r>
              <a:rPr lang="en-US" dirty="0" smtClean="0"/>
              <a:t>regulation</a:t>
            </a:r>
            <a:endParaRPr lang="en-US" dirty="0"/>
          </a:p>
        </p:txBody>
      </p:sp>
      <p:sp>
        <p:nvSpPr>
          <p:cNvPr id="5" name="Content Placeholder 4"/>
          <p:cNvSpPr>
            <a:spLocks noGrp="1"/>
          </p:cNvSpPr>
          <p:nvPr>
            <p:ph idx="1"/>
          </p:nvPr>
        </p:nvSpPr>
        <p:spPr>
          <a:xfrm>
            <a:off x="1043492" y="2133600"/>
            <a:ext cx="6777317" cy="3699029"/>
          </a:xfrm>
        </p:spPr>
        <p:txBody>
          <a:bodyPr>
            <a:normAutofit fontScale="92500"/>
          </a:bodyPr>
          <a:lstStyle/>
          <a:p>
            <a:pPr marL="68580" indent="0">
              <a:buNone/>
            </a:pPr>
            <a:r>
              <a:rPr lang="en-US" dirty="0" smtClean="0"/>
              <a:t>Evolved to require: </a:t>
            </a:r>
          </a:p>
          <a:p>
            <a:pPr marL="68580" indent="0">
              <a:buNone/>
            </a:pPr>
            <a:r>
              <a:rPr lang="en-US" dirty="0" smtClean="0"/>
              <a:t>RN licensure first.</a:t>
            </a:r>
          </a:p>
          <a:p>
            <a:pPr marL="68580" indent="0">
              <a:buNone/>
            </a:pPr>
            <a:r>
              <a:rPr lang="en-US" dirty="0" smtClean="0"/>
              <a:t>Graduation from an accredited NP school.</a:t>
            </a:r>
          </a:p>
          <a:p>
            <a:pPr marL="68580" indent="0">
              <a:buNone/>
            </a:pPr>
            <a:r>
              <a:rPr lang="en-US" dirty="0" smtClean="0"/>
              <a:t>National certification as NP. </a:t>
            </a:r>
          </a:p>
          <a:p>
            <a:pPr marL="68580" indent="0">
              <a:buNone/>
            </a:pPr>
            <a:r>
              <a:rPr lang="en-US" dirty="0" smtClean="0"/>
              <a:t>BUT: </a:t>
            </a:r>
          </a:p>
          <a:p>
            <a:pPr marL="68580" indent="0">
              <a:buNone/>
            </a:pPr>
            <a:r>
              <a:rPr lang="en-US" dirty="0" smtClean="0"/>
              <a:t>Scope of practice and regulations vary state by state. Can be limited by employers or insurance companies. Can be limited by federal regulations. Scope may very within a state. </a:t>
            </a:r>
          </a:p>
          <a:p>
            <a:pPr marL="68580" indent="0">
              <a:buNone/>
            </a:pPr>
            <a:endParaRPr lang="en-US" dirty="0" smtClean="0"/>
          </a:p>
          <a:p>
            <a:pPr marL="68580" indent="0">
              <a:buNone/>
            </a:pPr>
            <a:endParaRPr lang="en-US" dirty="0"/>
          </a:p>
        </p:txBody>
      </p:sp>
    </p:spTree>
    <p:extLst>
      <p:ext uri="{BB962C8B-B14F-4D97-AF65-F5344CB8AC3E}">
        <p14:creationId xmlns:p14="http://schemas.microsoft.com/office/powerpoint/2010/main" val="3231746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43492" y="1752600"/>
            <a:ext cx="6777317" cy="4080029"/>
          </a:xfrm>
        </p:spPr>
        <p:txBody>
          <a:bodyPr>
            <a:normAutofit/>
          </a:bodyPr>
          <a:lstStyle/>
          <a:p>
            <a:r>
              <a:rPr lang="en-US" dirty="0"/>
              <a:t>However, as noted by the Federation of State Medical Boards, even the wide scope of the physician is pressured by "factors including: fluctuations in the health care workforce and specific health care specialties; geographic and economic disparities in access to health care services; economic incentives for physician and non-physician providers, and consumer demand</a:t>
            </a:r>
            <a:r>
              <a:rPr lang="en-US" dirty="0" smtClean="0"/>
              <a:t>."</a:t>
            </a:r>
            <a:endParaRPr lang="en-US" dirty="0"/>
          </a:p>
        </p:txBody>
      </p:sp>
    </p:spTree>
    <p:extLst>
      <p:ext uri="{BB962C8B-B14F-4D97-AF65-F5344CB8AC3E}">
        <p14:creationId xmlns:p14="http://schemas.microsoft.com/office/powerpoint/2010/main" val="1477839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Banka Island Massacre, 1942</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272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lag practice</a:t>
            </a:r>
            <a:endParaRPr lang="en-US" dirty="0"/>
          </a:p>
        </p:txBody>
      </p:sp>
      <p:sp>
        <p:nvSpPr>
          <p:cNvPr id="3" name="Content Placeholder 2"/>
          <p:cNvSpPr>
            <a:spLocks noGrp="1"/>
          </p:cNvSpPr>
          <p:nvPr>
            <p:ph idx="1"/>
          </p:nvPr>
        </p:nvSpPr>
        <p:spPr/>
        <p:txBody>
          <a:bodyPr>
            <a:normAutofit lnSpcReduction="10000"/>
          </a:bodyPr>
          <a:lstStyle/>
          <a:p>
            <a:r>
              <a:rPr lang="en-US" dirty="0" smtClean="0"/>
              <a:t>A historical problem.  Expansion and evolution of practice  occurs faster than regulations keep up. </a:t>
            </a:r>
          </a:p>
          <a:p>
            <a:r>
              <a:rPr lang="en-US" dirty="0" smtClean="0"/>
              <a:t>MDs in CA insisted on Standardized procedures at birth of the NP profession , but now they are too confining. </a:t>
            </a:r>
          </a:p>
          <a:p>
            <a:r>
              <a:rPr lang="en-US" dirty="0" smtClean="0"/>
              <a:t>Most professions practice according to their education, competency and licensure.  Not piecemeal. </a:t>
            </a:r>
            <a:endParaRPr lang="en-US" dirty="0"/>
          </a:p>
        </p:txBody>
      </p:sp>
    </p:spTree>
    <p:extLst>
      <p:ext uri="{BB962C8B-B14F-4D97-AF65-F5344CB8AC3E}">
        <p14:creationId xmlns:p14="http://schemas.microsoft.com/office/powerpoint/2010/main" val="4045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response…</a:t>
            </a:r>
            <a:endParaRPr lang="en-US" dirty="0"/>
          </a:p>
        </p:txBody>
      </p:sp>
      <p:sp>
        <p:nvSpPr>
          <p:cNvPr id="3" name="Content Placeholder 2"/>
          <p:cNvSpPr>
            <a:spLocks noGrp="1"/>
          </p:cNvSpPr>
          <p:nvPr>
            <p:ph idx="1"/>
          </p:nvPr>
        </p:nvSpPr>
        <p:spPr/>
        <p:txBody>
          <a:bodyPr/>
          <a:lstStyle/>
          <a:p>
            <a:r>
              <a:rPr lang="en-US" dirty="0" smtClean="0"/>
              <a:t>CANP provider Project. </a:t>
            </a:r>
          </a:p>
          <a:p>
            <a:r>
              <a:rPr lang="en-US" dirty="0" smtClean="0"/>
              <a:t>Attempted to define NP practice through GR,  regulations &amp; a separate NP SOP. </a:t>
            </a:r>
            <a:endParaRPr lang="en-US" dirty="0"/>
          </a:p>
          <a:p>
            <a:r>
              <a:rPr lang="en-US" dirty="0" smtClean="0"/>
              <a:t>Cons: piecemeal, expensive, slow. </a:t>
            </a:r>
          </a:p>
          <a:p>
            <a:r>
              <a:rPr lang="en-US" dirty="0" smtClean="0"/>
              <a:t>Political opposition by well- financed Physician trade assns.</a:t>
            </a:r>
          </a:p>
          <a:p>
            <a:r>
              <a:rPr lang="en-US" dirty="0" smtClean="0"/>
              <a:t>Need to address larger issues: access to care, affordability, quality, teamwork. </a:t>
            </a:r>
            <a:endParaRPr lang="en-US" dirty="0"/>
          </a:p>
          <a:p>
            <a:endParaRPr lang="en-US" dirty="0" smtClean="0"/>
          </a:p>
          <a:p>
            <a:endParaRPr lang="en-US" dirty="0"/>
          </a:p>
        </p:txBody>
      </p:sp>
    </p:spTree>
    <p:extLst>
      <p:ext uri="{BB962C8B-B14F-4D97-AF65-F5344CB8AC3E}">
        <p14:creationId xmlns:p14="http://schemas.microsoft.com/office/powerpoint/2010/main" val="3587942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19063"/>
            <a:ext cx="4762500" cy="66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0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briefly, differences and history of medical and NP licensing.</a:t>
            </a:r>
          </a:p>
          <a:p>
            <a:r>
              <a:rPr lang="en-US" dirty="0" smtClean="0"/>
              <a:t>Describe briefly, the evolution of NP regulatory practice </a:t>
            </a:r>
          </a:p>
          <a:p>
            <a:r>
              <a:rPr lang="en-US" dirty="0" smtClean="0"/>
              <a:t>Describe current efforts to address practice and regulatory gaps</a:t>
            </a:r>
          </a:p>
          <a:p>
            <a:r>
              <a:rPr lang="en-US" dirty="0" smtClean="0"/>
              <a:t>Describe current legislative initiatives to advance NP practice</a:t>
            </a:r>
          </a:p>
          <a:p>
            <a:endParaRPr lang="en-US" dirty="0"/>
          </a:p>
        </p:txBody>
      </p:sp>
    </p:spTree>
    <p:extLst>
      <p:ext uri="{BB962C8B-B14F-4D97-AF65-F5344CB8AC3E}">
        <p14:creationId xmlns:p14="http://schemas.microsoft.com/office/powerpoint/2010/main" val="1874754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addressing SOP</a:t>
            </a:r>
            <a:endParaRPr lang="en-US" dirty="0"/>
          </a:p>
        </p:txBody>
      </p:sp>
      <p:sp>
        <p:nvSpPr>
          <p:cNvPr id="3" name="Content Placeholder 2"/>
          <p:cNvSpPr>
            <a:spLocks noGrp="1"/>
          </p:cNvSpPr>
          <p:nvPr>
            <p:ph idx="1"/>
          </p:nvPr>
        </p:nvSpPr>
        <p:spPr/>
        <p:txBody>
          <a:bodyPr>
            <a:normAutofit lnSpcReduction="10000"/>
          </a:bodyPr>
          <a:lstStyle/>
          <a:p>
            <a:r>
              <a:rPr lang="en-US" dirty="0" smtClean="0"/>
              <a:t>What determines scope?</a:t>
            </a:r>
          </a:p>
          <a:p>
            <a:r>
              <a:rPr lang="en-US" dirty="0" smtClean="0"/>
              <a:t>Scope is a minimum standard. </a:t>
            </a:r>
          </a:p>
          <a:p>
            <a:r>
              <a:rPr lang="en-US" dirty="0" smtClean="0"/>
              <a:t>If you are the only NP in your state practicing, for example, cardiology,  what is the standard? </a:t>
            </a:r>
          </a:p>
          <a:p>
            <a:r>
              <a:rPr lang="en-US" dirty="0" smtClean="0"/>
              <a:t>There is the concerning potential for physicians or physician- controlled groups to try to set the standards for your practice. </a:t>
            </a:r>
          </a:p>
        </p:txBody>
      </p:sp>
    </p:spTree>
    <p:extLst>
      <p:ext uri="{BB962C8B-B14F-4D97-AF65-F5344CB8AC3E}">
        <p14:creationId xmlns:p14="http://schemas.microsoft.com/office/powerpoint/2010/main" val="3899362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At best: standards may mandate physician supervision to establish competency. </a:t>
            </a:r>
          </a:p>
          <a:p>
            <a:r>
              <a:rPr lang="en-US" dirty="0"/>
              <a:t>At worst: if lack a specialty certification, credentialing  or defined body of knowledge, your standard may be the same as the cardiologist!</a:t>
            </a:r>
          </a:p>
          <a:p>
            <a:r>
              <a:rPr lang="en-US" dirty="0"/>
              <a:t>In 2004 NSO claims data, 6% of all claims were for practicing beyond scope. </a:t>
            </a:r>
          </a:p>
          <a:p>
            <a:endParaRPr lang="en-US" dirty="0"/>
          </a:p>
        </p:txBody>
      </p:sp>
    </p:spTree>
    <p:extLst>
      <p:ext uri="{BB962C8B-B14F-4D97-AF65-F5344CB8AC3E}">
        <p14:creationId xmlns:p14="http://schemas.microsoft.com/office/powerpoint/2010/main" val="3024936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Nursing practice is defined and regulated by the Nurse Practice Act of each state. </a:t>
            </a:r>
          </a:p>
          <a:p>
            <a:r>
              <a:rPr lang="en-US" dirty="0" smtClean="0"/>
              <a:t>This creates differences and confusion in practice, state by state. </a:t>
            </a:r>
          </a:p>
          <a:p>
            <a:r>
              <a:rPr lang="en-US" dirty="0" smtClean="0"/>
              <a:t>Is mandatory collaboration a predictor of safety, as MDs assert?  </a:t>
            </a:r>
          </a:p>
          <a:p>
            <a:r>
              <a:rPr lang="en-US" dirty="0" smtClean="0"/>
              <a:t>Collaboration does not define the NPs scope.</a:t>
            </a:r>
          </a:p>
          <a:p>
            <a:r>
              <a:rPr lang="en-US" dirty="0" smtClean="0"/>
              <a:t>Barbara </a:t>
            </a:r>
            <a:r>
              <a:rPr lang="en-US" dirty="0" err="1" smtClean="0"/>
              <a:t>Saifreit</a:t>
            </a:r>
            <a:r>
              <a:rPr lang="en-US" dirty="0" smtClean="0"/>
              <a:t> </a:t>
            </a:r>
            <a:r>
              <a:rPr lang="en-US" dirty="0" smtClean="0"/>
              <a:t>states: it makes no sense to tie a private MD’s license to a NPs ability to practice. </a:t>
            </a:r>
            <a:endParaRPr lang="en-US" dirty="0"/>
          </a:p>
        </p:txBody>
      </p:sp>
    </p:spTree>
    <p:extLst>
      <p:ext uri="{BB962C8B-B14F-4D97-AF65-F5344CB8AC3E}">
        <p14:creationId xmlns:p14="http://schemas.microsoft.com/office/powerpoint/2010/main" val="4265293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IOM Future of Nursing response</a:t>
            </a:r>
            <a:endParaRPr lang="en-US" dirty="0"/>
          </a:p>
        </p:txBody>
      </p:sp>
      <p:sp>
        <p:nvSpPr>
          <p:cNvPr id="3" name="Content Placeholder 2"/>
          <p:cNvSpPr>
            <a:spLocks noGrp="1"/>
          </p:cNvSpPr>
          <p:nvPr>
            <p:ph idx="1"/>
          </p:nvPr>
        </p:nvSpPr>
        <p:spPr/>
        <p:txBody>
          <a:bodyPr>
            <a:normAutofit lnSpcReduction="10000"/>
          </a:bodyPr>
          <a:lstStyle/>
          <a:p>
            <a:r>
              <a:rPr lang="en-US" dirty="0" smtClean="0"/>
              <a:t>The IOM, with 18 multi disciplinary, high powered members , recommended </a:t>
            </a:r>
          </a:p>
          <a:p>
            <a:r>
              <a:rPr lang="en-US" dirty="0"/>
              <a:t>Nurses should practice to the full extent of their </a:t>
            </a:r>
            <a:r>
              <a:rPr lang="en-US" dirty="0" smtClean="0"/>
              <a:t>education </a:t>
            </a:r>
            <a:r>
              <a:rPr lang="en-US" dirty="0"/>
              <a:t>and </a:t>
            </a:r>
            <a:r>
              <a:rPr lang="en-US" dirty="0" smtClean="0"/>
              <a:t>training.  </a:t>
            </a:r>
          </a:p>
          <a:p>
            <a:r>
              <a:rPr lang="en-US" dirty="0"/>
              <a:t>Nurses should achieve higher levels of education and training through an • improved education system that promotes seamless academic progression. </a:t>
            </a:r>
          </a:p>
        </p:txBody>
      </p:sp>
    </p:spTree>
    <p:extLst>
      <p:ext uri="{BB962C8B-B14F-4D97-AF65-F5344CB8AC3E}">
        <p14:creationId xmlns:p14="http://schemas.microsoft.com/office/powerpoint/2010/main" val="760364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Nurses should be full partners, with physicians and other health care professionals, </a:t>
            </a:r>
            <a:r>
              <a:rPr lang="en-US" dirty="0" smtClean="0"/>
              <a:t> </a:t>
            </a:r>
            <a:r>
              <a:rPr lang="en-US" dirty="0"/>
              <a:t>in redesigning health care in the United </a:t>
            </a:r>
            <a:r>
              <a:rPr lang="en-US" dirty="0" smtClean="0"/>
              <a:t>States.</a:t>
            </a:r>
          </a:p>
          <a:p>
            <a:r>
              <a:rPr lang="en-US" dirty="0"/>
              <a:t>Effective workforce planning and policy making require better data collection </a:t>
            </a:r>
            <a:r>
              <a:rPr lang="en-US" dirty="0" smtClean="0"/>
              <a:t>and </a:t>
            </a:r>
            <a:r>
              <a:rPr lang="en-US" dirty="0"/>
              <a:t>an improved information infrastructure. </a:t>
            </a:r>
            <a:r>
              <a:rPr lang="en-US" dirty="0" smtClean="0"/>
              <a:t> </a:t>
            </a:r>
            <a:endParaRPr lang="en-US" dirty="0"/>
          </a:p>
        </p:txBody>
      </p:sp>
    </p:spTree>
    <p:extLst>
      <p:ext uri="{BB962C8B-B14F-4D97-AF65-F5344CB8AC3E}">
        <p14:creationId xmlns:p14="http://schemas.microsoft.com/office/powerpoint/2010/main" val="2662109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Remove scope of practice barriers.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Recommendations for Congress:</a:t>
            </a:r>
          </a:p>
          <a:p>
            <a:r>
              <a:rPr lang="en-US" dirty="0" smtClean="0"/>
              <a:t>Expand Medicare </a:t>
            </a:r>
            <a:r>
              <a:rPr lang="en-US" dirty="0"/>
              <a:t>c</a:t>
            </a:r>
            <a:r>
              <a:rPr lang="en-US" dirty="0" smtClean="0"/>
              <a:t>overage to include APRN services within their state SOP, just as physician services are now covered. </a:t>
            </a:r>
          </a:p>
          <a:p>
            <a:r>
              <a:rPr lang="en-US" dirty="0" smtClean="0"/>
              <a:t>Allow APRNs to perform admission assessments, certify for home health services, and admission to hospice and skilled nursing facilities. </a:t>
            </a:r>
          </a:p>
          <a:p>
            <a:r>
              <a:rPr lang="en-US" dirty="0" smtClean="0"/>
              <a:t>Equal pay for equal work in primary care for </a:t>
            </a:r>
            <a:r>
              <a:rPr lang="en-US" dirty="0"/>
              <a:t>M</a:t>
            </a:r>
            <a:r>
              <a:rPr lang="en-US" dirty="0" smtClean="0"/>
              <a:t>edicare services</a:t>
            </a:r>
          </a:p>
          <a:p>
            <a:r>
              <a:rPr lang="en-US" dirty="0" smtClean="0"/>
              <a:t>Tie federal funding for nursing school programs to </a:t>
            </a:r>
            <a:r>
              <a:rPr lang="en-US" dirty="0"/>
              <a:t>o</a:t>
            </a:r>
            <a:r>
              <a:rPr lang="en-US" dirty="0" smtClean="0"/>
              <a:t>nly states that have adopted NCSB Nursing Model Practice Act Standards. </a:t>
            </a:r>
          </a:p>
          <a:p>
            <a:endParaRPr lang="en-US" dirty="0"/>
          </a:p>
        </p:txBody>
      </p:sp>
    </p:spTree>
    <p:extLst>
      <p:ext uri="{BB962C8B-B14F-4D97-AF65-F5344CB8AC3E}">
        <p14:creationId xmlns:p14="http://schemas.microsoft.com/office/powerpoint/2010/main" val="3731127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state legislatures:</a:t>
            </a:r>
            <a:endParaRPr lang="en-US" dirty="0"/>
          </a:p>
        </p:txBody>
      </p:sp>
      <p:sp>
        <p:nvSpPr>
          <p:cNvPr id="3" name="Content Placeholder 2"/>
          <p:cNvSpPr>
            <a:spLocks noGrp="1"/>
          </p:cNvSpPr>
          <p:nvPr>
            <p:ph idx="1"/>
          </p:nvPr>
        </p:nvSpPr>
        <p:spPr/>
        <p:txBody>
          <a:bodyPr/>
          <a:lstStyle/>
          <a:p>
            <a:r>
              <a:rPr lang="en-US" dirty="0" smtClean="0"/>
              <a:t>Reform Nursing Practice Acts to conform to NCSB Nursing Model Practice Act and Model Nursing Administrative rules</a:t>
            </a:r>
          </a:p>
          <a:p>
            <a:r>
              <a:rPr lang="en-US" dirty="0" smtClean="0"/>
              <a:t>Require 3</a:t>
            </a:r>
            <a:r>
              <a:rPr lang="en-US" baseline="30000" dirty="0" smtClean="0"/>
              <a:t>rd</a:t>
            </a:r>
            <a:r>
              <a:rPr lang="en-US" dirty="0" smtClean="0"/>
              <a:t> party payers to reimburse NPs who are practicing within their SOP under state law. </a:t>
            </a:r>
          </a:p>
          <a:p>
            <a:endParaRPr lang="en-US" dirty="0"/>
          </a:p>
        </p:txBody>
      </p:sp>
    </p:spTree>
    <p:extLst>
      <p:ext uri="{BB962C8B-B14F-4D97-AF65-F5344CB8AC3E}">
        <p14:creationId xmlns:p14="http://schemas.microsoft.com/office/powerpoint/2010/main" val="786291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Center for Medicare, Medicaid Services</a:t>
            </a:r>
            <a:endParaRPr lang="en-US" dirty="0"/>
          </a:p>
        </p:txBody>
      </p:sp>
      <p:sp>
        <p:nvSpPr>
          <p:cNvPr id="3" name="Content Placeholder 2"/>
          <p:cNvSpPr>
            <a:spLocks noGrp="1"/>
          </p:cNvSpPr>
          <p:nvPr>
            <p:ph idx="1"/>
          </p:nvPr>
        </p:nvSpPr>
        <p:spPr/>
        <p:txBody>
          <a:bodyPr/>
          <a:lstStyle/>
          <a:p>
            <a:r>
              <a:rPr lang="en-US" dirty="0"/>
              <a:t>Amend or clarify the requirements for hospital participation in the Medicare program to ensure that advanced practice registered nurses are eligible for clinical privileges, admitting privileges, and membership on medical staff.</a:t>
            </a:r>
          </a:p>
        </p:txBody>
      </p:sp>
    </p:spTree>
    <p:extLst>
      <p:ext uri="{BB962C8B-B14F-4D97-AF65-F5344CB8AC3E}">
        <p14:creationId xmlns:p14="http://schemas.microsoft.com/office/powerpoint/2010/main" val="4207145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For the Federal Trade Commission and the Antitrust Division of the Department of Justice:</a:t>
            </a:r>
          </a:p>
        </p:txBody>
      </p:sp>
      <p:sp>
        <p:nvSpPr>
          <p:cNvPr id="3" name="Content Placeholder 2"/>
          <p:cNvSpPr>
            <a:spLocks noGrp="1"/>
          </p:cNvSpPr>
          <p:nvPr>
            <p:ph idx="1"/>
          </p:nvPr>
        </p:nvSpPr>
        <p:spPr/>
        <p:txBody>
          <a:bodyPr>
            <a:normAutofit fontScale="92500"/>
          </a:bodyPr>
          <a:lstStyle/>
          <a:p>
            <a:r>
              <a:rPr lang="en-US" dirty="0"/>
              <a:t>Review existing and proposed state regulations concerning advanced practice registered nurses to identify those that have anticompetitive effects without contributing to the health and safety of the public. States with unduly restrictive regulations should be urged to amend them to allow advanced practice registered nurses to provide care to patients in all circumstances in which they are qualified to do so. </a:t>
            </a:r>
          </a:p>
        </p:txBody>
      </p:sp>
    </p:spTree>
    <p:extLst>
      <p:ext uri="{BB962C8B-B14F-4D97-AF65-F5344CB8AC3E}">
        <p14:creationId xmlns:p14="http://schemas.microsoft.com/office/powerpoint/2010/main" val="312693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White Paper to action!</a:t>
            </a:r>
            <a:endParaRPr lang="en-US" dirty="0"/>
          </a:p>
        </p:txBody>
      </p:sp>
      <p:sp>
        <p:nvSpPr>
          <p:cNvPr id="3" name="Content Placeholder 2"/>
          <p:cNvSpPr>
            <a:spLocks noGrp="1"/>
          </p:cNvSpPr>
          <p:nvPr>
            <p:ph idx="1"/>
          </p:nvPr>
        </p:nvSpPr>
        <p:spPr/>
        <p:txBody>
          <a:bodyPr/>
          <a:lstStyle/>
          <a:p>
            <a:r>
              <a:rPr lang="en-US" dirty="0" smtClean="0"/>
              <a:t>National level: ACNP, AANP merge to speak with one voice</a:t>
            </a:r>
          </a:p>
          <a:p>
            <a:r>
              <a:rPr lang="en-US" dirty="0" smtClean="0"/>
              <a:t>State level: </a:t>
            </a:r>
            <a:r>
              <a:rPr lang="en-US" dirty="0" smtClean="0">
                <a:hlinkClick r:id="rId2"/>
              </a:rPr>
              <a:t>www.caactioncoalition.org</a:t>
            </a:r>
            <a:endParaRPr lang="en-US" dirty="0" smtClean="0"/>
          </a:p>
          <a:p>
            <a:r>
              <a:rPr lang="en-US" dirty="0" smtClean="0"/>
              <a:t>State level committee working on recommendations to implement plan.</a:t>
            </a:r>
          </a:p>
          <a:p>
            <a:r>
              <a:rPr lang="en-US" dirty="0" smtClean="0"/>
              <a:t>CANP HPPC members active on this committee. Susie Phillips is state co- chair. Along with Ken Tang, of </a:t>
            </a:r>
            <a:r>
              <a:rPr lang="en-US" dirty="0" err="1" smtClean="0"/>
              <a:t>recc</a:t>
            </a:r>
            <a:r>
              <a:rPr lang="en-US" dirty="0" smtClean="0"/>
              <a:t> 1 task force.</a:t>
            </a:r>
            <a:endParaRPr lang="en-US" dirty="0"/>
          </a:p>
        </p:txBody>
      </p:sp>
    </p:spTree>
    <p:extLst>
      <p:ext uri="{BB962C8B-B14F-4D97-AF65-F5344CB8AC3E}">
        <p14:creationId xmlns:p14="http://schemas.microsoft.com/office/powerpoint/2010/main" val="2667109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Because: our licensure and ability to practice are the core of our Government Relations efforts. </a:t>
            </a:r>
          </a:p>
          <a:p>
            <a:r>
              <a:rPr lang="en-US" dirty="0" smtClean="0"/>
              <a:t>Government relations: exists so we may preserve and legally practice according to our abilities. </a:t>
            </a:r>
          </a:p>
          <a:p>
            <a:r>
              <a:rPr lang="en-US" dirty="0" smtClean="0"/>
              <a:t>Policy definition: the distribution of resources. </a:t>
            </a:r>
          </a:p>
          <a:p>
            <a:r>
              <a:rPr lang="en-US" dirty="0" smtClean="0"/>
              <a:t>We are trying to get a slice of the pie, which means reimbursement from a limited pool. </a:t>
            </a:r>
            <a:endParaRPr lang="en-US" dirty="0"/>
          </a:p>
        </p:txBody>
      </p:sp>
    </p:spTree>
    <p:extLst>
      <p:ext uri="{BB962C8B-B14F-4D97-AF65-F5344CB8AC3E}">
        <p14:creationId xmlns:p14="http://schemas.microsoft.com/office/powerpoint/2010/main" val="3669426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tate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Recc</a:t>
            </a:r>
            <a:r>
              <a:rPr lang="en-US" dirty="0" smtClean="0"/>
              <a:t> 1 task force meets q Friday at 2 pm via </a:t>
            </a:r>
            <a:r>
              <a:rPr lang="en-US" dirty="0" err="1" smtClean="0"/>
              <a:t>conf</a:t>
            </a:r>
            <a:r>
              <a:rPr lang="en-US" dirty="0" smtClean="0"/>
              <a:t> call. They are to compare and contrast NCSBN’s model rules with current CA rules and regulations, and to comment on the APRN’s perspective on needed changes. They will </a:t>
            </a:r>
            <a:r>
              <a:rPr lang="en-US" dirty="0"/>
              <a:t>p</a:t>
            </a:r>
            <a:r>
              <a:rPr lang="en-US" dirty="0" smtClean="0"/>
              <a:t>resent this info to the CA BRN  in January. BRN has authority to amend current regulations, but they rely on guidance from the profession to ensure change is acceptable to the professions that will be regulated by these changes. </a:t>
            </a:r>
            <a:endParaRPr lang="en-US" dirty="0"/>
          </a:p>
        </p:txBody>
      </p:sp>
    </p:spTree>
    <p:extLst>
      <p:ext uri="{BB962C8B-B14F-4D97-AF65-F5344CB8AC3E}">
        <p14:creationId xmlns:p14="http://schemas.microsoft.com/office/powerpoint/2010/main" val="1929692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Nurse</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2362200"/>
            <a:ext cx="5105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732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Bill 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SB 1524 ( </a:t>
            </a:r>
            <a:r>
              <a:rPr lang="en-US" dirty="0" err="1" smtClean="0"/>
              <a:t>Sen</a:t>
            </a:r>
            <a:r>
              <a:rPr lang="en-US" dirty="0" smtClean="0"/>
              <a:t> Hernandez): Deletes the requirement for NPs have 6 </a:t>
            </a:r>
            <a:r>
              <a:rPr lang="en-US" dirty="0" err="1" smtClean="0"/>
              <a:t>mo</a:t>
            </a:r>
            <a:r>
              <a:rPr lang="en-US" dirty="0" smtClean="0"/>
              <a:t> of supervised physician clinical experience prior to furnishing license. </a:t>
            </a:r>
          </a:p>
          <a:p>
            <a:r>
              <a:rPr lang="en-US" dirty="0" smtClean="0"/>
              <a:t>Approved and signed by Governor. Bill chaptered Sept 29</a:t>
            </a:r>
            <a:r>
              <a:rPr lang="en-US" baseline="30000" dirty="0" smtClean="0"/>
              <a:t>th</a:t>
            </a:r>
            <a:r>
              <a:rPr lang="en-US" dirty="0" smtClean="0"/>
              <a:t> by Secretary of State. Chapter 796, Statutes o f 2012. </a:t>
            </a:r>
          </a:p>
          <a:p>
            <a:r>
              <a:rPr lang="en-US" dirty="0" smtClean="0"/>
              <a:t>Reason: PAs don’t have this this requirement. This hindrance gave us a competitive disadvantage. </a:t>
            </a:r>
            <a:endParaRPr lang="en-US" dirty="0"/>
          </a:p>
        </p:txBody>
      </p:sp>
    </p:spTree>
    <p:extLst>
      <p:ext uri="{BB962C8B-B14F-4D97-AF65-F5344CB8AC3E}">
        <p14:creationId xmlns:p14="http://schemas.microsoft.com/office/powerpoint/2010/main" val="424537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1338 (Kehoe)</a:t>
            </a:r>
            <a:endParaRPr lang="en-US" dirty="0"/>
          </a:p>
        </p:txBody>
      </p:sp>
      <p:sp>
        <p:nvSpPr>
          <p:cNvPr id="3" name="Content Placeholder 2"/>
          <p:cNvSpPr>
            <a:spLocks noGrp="1"/>
          </p:cNvSpPr>
          <p:nvPr>
            <p:ph idx="1"/>
          </p:nvPr>
        </p:nvSpPr>
        <p:spPr/>
        <p:txBody>
          <a:bodyPr/>
          <a:lstStyle/>
          <a:p>
            <a:r>
              <a:rPr lang="en-US" dirty="0" smtClean="0"/>
              <a:t>Amends state reproductive privacy act  (HS Code 123460) to remove barriers that restrict NPs, CNMs, and Pas to perform early abortions using non surgical uterine aspiration technique to improve access to early, safer abortion for CA women. Bill withdrawn at author’s request. </a:t>
            </a:r>
            <a:endParaRPr lang="en-US" dirty="0"/>
          </a:p>
        </p:txBody>
      </p:sp>
    </p:spTree>
    <p:extLst>
      <p:ext uri="{BB962C8B-B14F-4D97-AF65-F5344CB8AC3E}">
        <p14:creationId xmlns:p14="http://schemas.microsoft.com/office/powerpoint/2010/main" val="2696151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623 (Kehoe)</a:t>
            </a:r>
            <a:endParaRPr lang="en-US" dirty="0"/>
          </a:p>
        </p:txBody>
      </p:sp>
      <p:sp>
        <p:nvSpPr>
          <p:cNvPr id="3" name="Content Placeholder 2"/>
          <p:cNvSpPr>
            <a:spLocks noGrp="1"/>
          </p:cNvSpPr>
          <p:nvPr>
            <p:ph idx="1"/>
          </p:nvPr>
        </p:nvSpPr>
        <p:spPr/>
        <p:txBody>
          <a:bodyPr/>
          <a:lstStyle/>
          <a:p>
            <a:r>
              <a:rPr lang="en-US" dirty="0" smtClean="0"/>
              <a:t>Extends the ability to continue with the workforce project to allow NPs/ Pas performing 1</a:t>
            </a:r>
            <a:r>
              <a:rPr lang="en-US" baseline="30000" dirty="0" smtClean="0"/>
              <a:t>st</a:t>
            </a:r>
            <a:r>
              <a:rPr lang="en-US" dirty="0" smtClean="0"/>
              <a:t> trimester abortions until the data is published. </a:t>
            </a:r>
          </a:p>
          <a:p>
            <a:r>
              <a:rPr lang="en-US" dirty="0" smtClean="0"/>
              <a:t>Approved by governor Chaptered Sept 22 by Secretary of State. </a:t>
            </a:r>
            <a:endParaRPr lang="en-US" dirty="0"/>
          </a:p>
        </p:txBody>
      </p:sp>
    </p:spTree>
    <p:extLst>
      <p:ext uri="{BB962C8B-B14F-4D97-AF65-F5344CB8AC3E}">
        <p14:creationId xmlns:p14="http://schemas.microsoft.com/office/powerpoint/2010/main" val="2287863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1318 ( </a:t>
            </a:r>
            <a:r>
              <a:rPr lang="en-US" dirty="0" err="1" smtClean="0"/>
              <a:t>Wolk</a:t>
            </a:r>
            <a:r>
              <a:rPr lang="en-US" dirty="0" smtClean="0"/>
              <a:t>) </a:t>
            </a:r>
            <a:endParaRPr lang="en-US" dirty="0"/>
          </a:p>
        </p:txBody>
      </p:sp>
      <p:sp>
        <p:nvSpPr>
          <p:cNvPr id="3" name="Content Placeholder 2"/>
          <p:cNvSpPr>
            <a:spLocks noGrp="1"/>
          </p:cNvSpPr>
          <p:nvPr>
            <p:ph idx="1"/>
          </p:nvPr>
        </p:nvSpPr>
        <p:spPr/>
        <p:txBody>
          <a:bodyPr/>
          <a:lstStyle/>
          <a:p>
            <a:r>
              <a:rPr lang="en-US" dirty="0" smtClean="0"/>
              <a:t>Involves everyone working at a hospital to get a flu shot or wear a mask during flu season.</a:t>
            </a:r>
          </a:p>
          <a:p>
            <a:r>
              <a:rPr lang="en-US" dirty="0" smtClean="0"/>
              <a:t>CANP co- sponsored with CMA. </a:t>
            </a:r>
          </a:p>
          <a:p>
            <a:endParaRPr lang="en-US" dirty="0"/>
          </a:p>
          <a:p>
            <a:r>
              <a:rPr lang="en-US" dirty="0" smtClean="0"/>
              <a:t>Vetoed by governor. “Hospitals can police themselves”. </a:t>
            </a:r>
          </a:p>
          <a:p>
            <a:endParaRPr lang="en-US" dirty="0"/>
          </a:p>
        </p:txBody>
      </p:sp>
    </p:spTree>
    <p:extLst>
      <p:ext uri="{BB962C8B-B14F-4D97-AF65-F5344CB8AC3E}">
        <p14:creationId xmlns:p14="http://schemas.microsoft.com/office/powerpoint/2010/main" val="2168631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WW1 nurses and Doughboys</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62200"/>
            <a:ext cx="342899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995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 2348 (</a:t>
            </a:r>
            <a:r>
              <a:rPr lang="en-US" dirty="0" err="1" smtClean="0"/>
              <a:t>Assywoman</a:t>
            </a:r>
            <a:r>
              <a:rPr lang="en-US" dirty="0" smtClean="0"/>
              <a:t> Mitchell)</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Would allow a RN to dispense hormonal contraceptives pursuant to SPs, </a:t>
            </a:r>
            <a:r>
              <a:rPr lang="en-US" u="sng" dirty="0" smtClean="0"/>
              <a:t>if the nurse is functioning within a licensed community clinic. </a:t>
            </a:r>
            <a:r>
              <a:rPr lang="en-US" dirty="0" smtClean="0"/>
              <a:t>Limited to RNs practicing within this setting. </a:t>
            </a:r>
          </a:p>
          <a:p>
            <a:r>
              <a:rPr lang="en-US" dirty="0" smtClean="0"/>
              <a:t>CANP opposed due to restrictions on setting. See IOM report. </a:t>
            </a:r>
          </a:p>
          <a:p>
            <a:r>
              <a:rPr lang="en-US" dirty="0" smtClean="0"/>
              <a:t>Approved by Governor Sept 22</a:t>
            </a:r>
            <a:r>
              <a:rPr lang="en-US" baseline="30000" dirty="0" smtClean="0"/>
              <a:t>nd</a:t>
            </a:r>
            <a:r>
              <a:rPr lang="en-US" dirty="0" smtClean="0"/>
              <a:t>. </a:t>
            </a:r>
            <a:endParaRPr lang="en-US" dirty="0"/>
          </a:p>
        </p:txBody>
      </p:sp>
    </p:spTree>
    <p:extLst>
      <p:ext uri="{BB962C8B-B14F-4D97-AF65-F5344CB8AC3E}">
        <p14:creationId xmlns:p14="http://schemas.microsoft.com/office/powerpoint/2010/main" val="3483986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Older bills CANP is still following</a:t>
            </a:r>
            <a:endParaRPr lang="en-US" dirty="0"/>
          </a:p>
        </p:txBody>
      </p:sp>
      <p:sp>
        <p:nvSpPr>
          <p:cNvPr id="3" name="Content Placeholder 2"/>
          <p:cNvSpPr>
            <a:spLocks noGrp="1"/>
          </p:cNvSpPr>
          <p:nvPr>
            <p:ph idx="1"/>
          </p:nvPr>
        </p:nvSpPr>
        <p:spPr/>
        <p:txBody>
          <a:bodyPr/>
          <a:lstStyle/>
          <a:p>
            <a:r>
              <a:rPr lang="en-US" dirty="0" smtClean="0"/>
              <a:t>SB 393 (Hernandez)</a:t>
            </a:r>
          </a:p>
          <a:p>
            <a:r>
              <a:rPr lang="en-US" dirty="0" smtClean="0"/>
              <a:t>Medical Homes: Establishes the Patient- centered Medical Home Act of 2011 and defines medical home and other terms. </a:t>
            </a:r>
          </a:p>
          <a:p>
            <a:r>
              <a:rPr lang="en-US" dirty="0" smtClean="0"/>
              <a:t>Vetoed by governor</a:t>
            </a:r>
          </a:p>
          <a:p>
            <a:r>
              <a:rPr lang="en-US" dirty="0" smtClean="0"/>
              <a:t>CANP neutral. </a:t>
            </a:r>
          </a:p>
          <a:p>
            <a:r>
              <a:rPr lang="en-US" dirty="0" smtClean="0"/>
              <a:t>Physicians feel strongly that MDs need to lead medical homes. </a:t>
            </a:r>
            <a:endParaRPr lang="en-US" dirty="0"/>
          </a:p>
        </p:txBody>
      </p:sp>
    </p:spTree>
    <p:extLst>
      <p:ext uri="{BB962C8B-B14F-4D97-AF65-F5344CB8AC3E}">
        <p14:creationId xmlns:p14="http://schemas.microsoft.com/office/powerpoint/2010/main" val="1458962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SB 635, ( Hernandez) </a:t>
            </a:r>
            <a:endParaRPr lang="en-US" dirty="0"/>
          </a:p>
        </p:txBody>
      </p:sp>
      <p:sp>
        <p:nvSpPr>
          <p:cNvPr id="3" name="Content Placeholder 2"/>
          <p:cNvSpPr>
            <a:spLocks noGrp="1"/>
          </p:cNvSpPr>
          <p:nvPr>
            <p:ph idx="1"/>
          </p:nvPr>
        </p:nvSpPr>
        <p:spPr/>
        <p:txBody>
          <a:bodyPr/>
          <a:lstStyle/>
          <a:p>
            <a:r>
              <a:rPr lang="en-US" dirty="0"/>
              <a:t>Increased funding for primary workforce </a:t>
            </a:r>
            <a:r>
              <a:rPr lang="en-US" dirty="0" smtClean="0"/>
              <a:t>training. Would increase funding under Song- Brown program, which provides funding for designated NP programs throughout the state. </a:t>
            </a:r>
          </a:p>
          <a:p>
            <a:r>
              <a:rPr lang="en-US" dirty="0" smtClean="0"/>
              <a:t>CANP support </a:t>
            </a:r>
          </a:p>
          <a:p>
            <a:r>
              <a:rPr lang="en-US" dirty="0" smtClean="0"/>
              <a:t>Carried over from last legislative session.</a:t>
            </a:r>
          </a:p>
          <a:p>
            <a:endParaRPr lang="en-US" dirty="0"/>
          </a:p>
        </p:txBody>
      </p:sp>
    </p:spTree>
    <p:extLst>
      <p:ext uri="{BB962C8B-B14F-4D97-AF65-F5344CB8AC3E}">
        <p14:creationId xmlns:p14="http://schemas.microsoft.com/office/powerpoint/2010/main" val="1827740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43492" y="1371600"/>
            <a:ext cx="6777317" cy="4461029"/>
          </a:xfrm>
        </p:spPr>
        <p:txBody>
          <a:bodyPr>
            <a:normAutofit/>
          </a:bodyPr>
          <a:lstStyle/>
          <a:p>
            <a:r>
              <a:rPr lang="en-US" dirty="0" smtClean="0"/>
              <a:t>Graduation from an accredited school  and a state license is not enough. </a:t>
            </a:r>
          </a:p>
          <a:p>
            <a:r>
              <a:rPr lang="en-US" dirty="0" smtClean="0"/>
              <a:t>What we have can be added to or subtracted by the whim of the legislature, by influence of groups / associations with power, influence or greater resources.  </a:t>
            </a:r>
          </a:p>
          <a:p>
            <a:r>
              <a:rPr lang="en-US" dirty="0" smtClean="0"/>
              <a:t>This is the purpose of CANP. It is a </a:t>
            </a:r>
            <a:r>
              <a:rPr lang="en-US" dirty="0"/>
              <a:t>professional association to </a:t>
            </a:r>
            <a:r>
              <a:rPr lang="en-US" dirty="0" smtClean="0"/>
              <a:t>represent our professional interests, through its Health Policy committee, chapter legislative representatives, members and PAC fund.</a:t>
            </a:r>
            <a:endParaRPr lang="en-US" dirty="0"/>
          </a:p>
        </p:txBody>
      </p:sp>
    </p:spTree>
    <p:extLst>
      <p:ext uri="{BB962C8B-B14F-4D97-AF65-F5344CB8AC3E}">
        <p14:creationId xmlns:p14="http://schemas.microsoft.com/office/powerpoint/2010/main" val="1990330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2266 (Mitchell) </a:t>
            </a:r>
            <a:endParaRPr lang="en-US" dirty="0"/>
          </a:p>
        </p:txBody>
      </p:sp>
      <p:sp>
        <p:nvSpPr>
          <p:cNvPr id="3" name="Content Placeholder 2"/>
          <p:cNvSpPr>
            <a:spLocks noGrp="1"/>
          </p:cNvSpPr>
          <p:nvPr>
            <p:ph idx="1"/>
          </p:nvPr>
        </p:nvSpPr>
        <p:spPr/>
        <p:txBody>
          <a:bodyPr>
            <a:normAutofit lnSpcReduction="10000"/>
          </a:bodyPr>
          <a:lstStyle/>
          <a:p>
            <a:r>
              <a:rPr lang="en-US" dirty="0" err="1" smtClean="0"/>
              <a:t>Medi</a:t>
            </a:r>
            <a:r>
              <a:rPr lang="en-US" dirty="0" smtClean="0"/>
              <a:t>-Cal: enhanced health Homes for Frequent Hospital Users with chronic conditions.</a:t>
            </a:r>
          </a:p>
          <a:p>
            <a:r>
              <a:rPr lang="en-US" dirty="0" smtClean="0"/>
              <a:t>Establishes a program to provide specified home health services, with the intent of reducing avoidable hospitalizations or use of emergency services. </a:t>
            </a:r>
          </a:p>
          <a:p>
            <a:r>
              <a:rPr lang="en-US" dirty="0" smtClean="0"/>
              <a:t>CANP watch</a:t>
            </a:r>
          </a:p>
          <a:p>
            <a:r>
              <a:rPr lang="en-US" dirty="0" smtClean="0"/>
              <a:t>Failed passage in committee, Aug 29th</a:t>
            </a:r>
          </a:p>
          <a:p>
            <a:endParaRPr lang="en-US" dirty="0"/>
          </a:p>
        </p:txBody>
      </p:sp>
    </p:spTree>
    <p:extLst>
      <p:ext uri="{BB962C8B-B14F-4D97-AF65-F5344CB8AC3E}">
        <p14:creationId xmlns:p14="http://schemas.microsoft.com/office/powerpoint/2010/main" val="1791567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attractions!</a:t>
            </a:r>
            <a:endParaRPr lang="en-US" dirty="0"/>
          </a:p>
        </p:txBody>
      </p:sp>
      <p:sp>
        <p:nvSpPr>
          <p:cNvPr id="3" name="Content Placeholder 2"/>
          <p:cNvSpPr>
            <a:spLocks noGrp="1"/>
          </p:cNvSpPr>
          <p:nvPr>
            <p:ph idx="1"/>
          </p:nvPr>
        </p:nvSpPr>
        <p:spPr/>
        <p:txBody>
          <a:bodyPr/>
          <a:lstStyle/>
          <a:p>
            <a:r>
              <a:rPr lang="en-US" dirty="0" smtClean="0"/>
              <a:t>ACNP National NP health Policy conference, Feb 23-26, 2013 in Wash, D.C.</a:t>
            </a:r>
          </a:p>
          <a:p>
            <a:r>
              <a:rPr lang="en-US" dirty="0" smtClean="0"/>
              <a:t>CANP 36</a:t>
            </a:r>
            <a:r>
              <a:rPr lang="en-US" baseline="30000" dirty="0" smtClean="0"/>
              <a:t>th</a:t>
            </a:r>
            <a:r>
              <a:rPr lang="en-US" dirty="0" smtClean="0"/>
              <a:t> Annual </a:t>
            </a:r>
            <a:r>
              <a:rPr lang="en-US" dirty="0" err="1" smtClean="0"/>
              <a:t>Edu</a:t>
            </a:r>
            <a:r>
              <a:rPr lang="en-US" dirty="0" smtClean="0"/>
              <a:t> conference, March 21-24, 2013 , Monterey CA</a:t>
            </a:r>
          </a:p>
          <a:p>
            <a:r>
              <a:rPr lang="en-US" dirty="0" smtClean="0"/>
              <a:t>Greater Pasadena </a:t>
            </a:r>
            <a:r>
              <a:rPr lang="en-US" dirty="0" err="1" smtClean="0"/>
              <a:t>Pasadena</a:t>
            </a:r>
            <a:r>
              <a:rPr lang="en-US" dirty="0" smtClean="0"/>
              <a:t> Flowers for the Float, Dec 8, 2012, at the Rose Bowl </a:t>
            </a:r>
            <a:endParaRPr lang="en-US" dirty="0"/>
          </a:p>
        </p:txBody>
      </p:sp>
    </p:spTree>
    <p:extLst>
      <p:ext uri="{BB962C8B-B14F-4D97-AF65-F5344CB8AC3E}">
        <p14:creationId xmlns:p14="http://schemas.microsoft.com/office/powerpoint/2010/main" val="951555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Nurses’ Float Rose Parade 2013. </a:t>
            </a:r>
            <a:r>
              <a:rPr lang="en-US" sz="2700" dirty="0" smtClean="0"/>
              <a:t>The president of the 2013 Rose Parade, Sally Bixby RN,  is the first nurse to hold this office. </a:t>
            </a:r>
            <a:endParaRPr lang="en-US" sz="2700"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14600"/>
            <a:ext cx="4952999"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427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Flowers4thefloat.org</a:t>
            </a:r>
            <a:endParaRPr lang="en-US" dirty="0"/>
          </a:p>
        </p:txBody>
      </p:sp>
      <p:sp>
        <p:nvSpPr>
          <p:cNvPr id="3" name="Content Placeholder 2"/>
          <p:cNvSpPr>
            <a:spLocks noGrp="1"/>
          </p:cNvSpPr>
          <p:nvPr>
            <p:ph idx="1"/>
          </p:nvPr>
        </p:nvSpPr>
        <p:spPr/>
        <p:txBody>
          <a:bodyPr/>
          <a:lstStyle/>
          <a:p>
            <a:r>
              <a:rPr lang="en-US" b="1" dirty="0"/>
              <a:t>CANP of Pasadena Honor Sally Bixby</a:t>
            </a:r>
          </a:p>
          <a:p>
            <a:r>
              <a:rPr lang="en-US" dirty="0"/>
              <a:t>The Greater Pasadena Chapter of the CA Association of Nurse Practitioners will honor Sally Bixby, RN at an event on December 8th from 12 noon- 5 pm at the Brookside Golf Club Mediterranean Ballroom. All colleagues, guests and supporters are invited. </a:t>
            </a:r>
            <a:r>
              <a:rPr lang="en-US" dirty="0">
                <a:hlinkClick r:id="rId2"/>
              </a:rPr>
              <a:t>See flyer</a:t>
            </a:r>
            <a:r>
              <a:rPr lang="en-US" dirty="0"/>
              <a:t> for registration details. </a:t>
            </a:r>
          </a:p>
          <a:p>
            <a:endParaRPr lang="en-US" dirty="0"/>
          </a:p>
        </p:txBody>
      </p:sp>
    </p:spTree>
    <p:extLst>
      <p:ext uri="{BB962C8B-B14F-4D97-AF65-F5344CB8AC3E}">
        <p14:creationId xmlns:p14="http://schemas.microsoft.com/office/powerpoint/2010/main" val="1320564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dirty="0"/>
              <a:t>AANP 28</a:t>
            </a:r>
            <a:r>
              <a:rPr lang="en-US" baseline="30000" dirty="0"/>
              <a:t>th</a:t>
            </a:r>
            <a:r>
              <a:rPr lang="en-US" dirty="0"/>
              <a:t> national Conference, June 19-23, 2013 at The </a:t>
            </a:r>
            <a:r>
              <a:rPr lang="en-US" dirty="0" smtClean="0"/>
              <a:t>Venetian </a:t>
            </a:r>
            <a:r>
              <a:rPr lang="en-US" dirty="0"/>
              <a:t>and the Palazzo and Sands Expo and Convention Center in </a:t>
            </a:r>
            <a:r>
              <a:rPr lang="en-US" dirty="0" smtClean="0"/>
              <a:t>Las Vegas. </a:t>
            </a:r>
          </a:p>
          <a:p>
            <a:endParaRPr lang="en-US" dirty="0"/>
          </a:p>
          <a:p>
            <a:r>
              <a:rPr lang="en-US" dirty="0" smtClean="0"/>
              <a:t>Participation in your State and National NP Organization protects your ability to practice. </a:t>
            </a:r>
            <a:endParaRPr lang="en-US" dirty="0"/>
          </a:p>
        </p:txBody>
      </p:sp>
    </p:spTree>
    <p:extLst>
      <p:ext uri="{BB962C8B-B14F-4D97-AF65-F5344CB8AC3E}">
        <p14:creationId xmlns:p14="http://schemas.microsoft.com/office/powerpoint/2010/main" val="2556297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000" dirty="0" smtClean="0"/>
              <a:t>THANK YOU!</a:t>
            </a:r>
            <a:endParaRPr lang="en-US" sz="6000" dirty="0"/>
          </a:p>
        </p:txBody>
      </p:sp>
    </p:spTree>
    <p:extLst>
      <p:ext uri="{BB962C8B-B14F-4D97-AF65-F5344CB8AC3E}">
        <p14:creationId xmlns:p14="http://schemas.microsoft.com/office/powerpoint/2010/main" val="40977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Threats arise daily to our practice through a knowledge deficit of what NPs do, </a:t>
            </a:r>
            <a:r>
              <a:rPr lang="en-US" dirty="0" smtClean="0"/>
              <a:t>and those </a:t>
            </a:r>
            <a:r>
              <a:rPr lang="en-US" dirty="0" smtClean="0"/>
              <a:t>who want to curtail our practice </a:t>
            </a:r>
          </a:p>
          <a:p>
            <a:r>
              <a:rPr lang="en-US" dirty="0" smtClean="0"/>
              <a:t>(for many reasons, none based on evidence). Stand alone clinics: abortions, public safety, supervision, traditional roles and reimbursement practices. </a:t>
            </a:r>
          </a:p>
          <a:p>
            <a:r>
              <a:rPr lang="en-US" dirty="0" smtClean="0"/>
              <a:t>Most common threats are from other professional association groups and of simple omission. </a:t>
            </a:r>
            <a:endParaRPr lang="en-US" dirty="0"/>
          </a:p>
        </p:txBody>
      </p:sp>
    </p:spTree>
    <p:extLst>
      <p:ext uri="{BB962C8B-B14F-4D97-AF65-F5344CB8AC3E}">
        <p14:creationId xmlns:p14="http://schemas.microsoft.com/office/powerpoint/2010/main" val="15830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1143000"/>
            <a:ext cx="36576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93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Licensing, and exclusion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1910: no standards for MD education.  Flexner Report: standards,  2 </a:t>
            </a:r>
            <a:r>
              <a:rPr lang="en-US" dirty="0" err="1" smtClean="0"/>
              <a:t>yrs</a:t>
            </a:r>
            <a:r>
              <a:rPr lang="en-US" dirty="0" smtClean="0"/>
              <a:t> of internship required after med school. </a:t>
            </a:r>
          </a:p>
          <a:p>
            <a:r>
              <a:rPr lang="en-US" dirty="0" smtClean="0"/>
              <a:t>S/e: Exclusion of women, minorities. </a:t>
            </a:r>
          </a:p>
          <a:p>
            <a:r>
              <a:rPr lang="en-US" dirty="0" smtClean="0"/>
              <a:t>Largely segregated professions, professional silos. </a:t>
            </a:r>
          </a:p>
          <a:p>
            <a:r>
              <a:rPr lang="en-US" dirty="0" smtClean="0"/>
              <a:t>Medical license  granted authority to do anything and everything. US- wide licensure.</a:t>
            </a:r>
          </a:p>
          <a:p>
            <a:r>
              <a:rPr lang="en-US" dirty="0" smtClean="0"/>
              <a:t>MDs: Currently a 3- step process with a national competency test and state licensure. </a:t>
            </a:r>
            <a:endParaRPr lang="en-US" dirty="0"/>
          </a:p>
        </p:txBody>
      </p:sp>
    </p:spTree>
    <p:extLst>
      <p:ext uri="{BB962C8B-B14F-4D97-AF65-F5344CB8AC3E}">
        <p14:creationId xmlns:p14="http://schemas.microsoft.com/office/powerpoint/2010/main" val="2301466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licensure</a:t>
            </a:r>
            <a:endParaRPr lang="en-US" dirty="0"/>
          </a:p>
        </p:txBody>
      </p:sp>
      <p:sp>
        <p:nvSpPr>
          <p:cNvPr id="3" name="Content Placeholder 2"/>
          <p:cNvSpPr>
            <a:spLocks noGrp="1"/>
          </p:cNvSpPr>
          <p:nvPr>
            <p:ph idx="1"/>
          </p:nvPr>
        </p:nvSpPr>
        <p:spPr/>
        <p:txBody>
          <a:bodyPr>
            <a:normAutofit fontScale="92500"/>
          </a:bodyPr>
          <a:lstStyle/>
          <a:p>
            <a:r>
              <a:rPr lang="en-US" dirty="0" smtClean="0"/>
              <a:t>Prior to Nightingale era, no credentialing or standards. Training programs 6 weeks to 3 years. </a:t>
            </a:r>
          </a:p>
          <a:p>
            <a:r>
              <a:rPr lang="en-US" dirty="0" smtClean="0"/>
              <a:t>1893: Nursing leaders met in Chicago to discuss standards</a:t>
            </a:r>
          </a:p>
          <a:p>
            <a:r>
              <a:rPr lang="en-US" dirty="0" smtClean="0"/>
              <a:t>1896: this group formed precursor organization to ANA. A primary aim: to promote permissive licensure. (graduate from a </a:t>
            </a:r>
            <a:r>
              <a:rPr lang="en-US" dirty="0" err="1" smtClean="0"/>
              <a:t>Nsg</a:t>
            </a:r>
            <a:r>
              <a:rPr lang="en-US" dirty="0" smtClean="0"/>
              <a:t> school with approved standards) </a:t>
            </a:r>
            <a:endParaRPr lang="en-US" dirty="0"/>
          </a:p>
        </p:txBody>
      </p:sp>
    </p:spTree>
    <p:extLst>
      <p:ext uri="{BB962C8B-B14F-4D97-AF65-F5344CB8AC3E}">
        <p14:creationId xmlns:p14="http://schemas.microsoft.com/office/powerpoint/2010/main" val="202930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a:t>The situation was so dire in the late 19th century that the first president of the American Nurses Association, Isabel Hampton Robb, lamented that </a:t>
            </a:r>
            <a:r>
              <a:rPr lang="en-US" dirty="0" smtClean="0"/>
              <a:t>…</a:t>
            </a:r>
            <a:endParaRPr lang="en-US" dirty="0"/>
          </a:p>
        </p:txBody>
      </p:sp>
    </p:spTree>
    <p:extLst>
      <p:ext uri="{BB962C8B-B14F-4D97-AF65-F5344CB8AC3E}">
        <p14:creationId xmlns:p14="http://schemas.microsoft.com/office/powerpoint/2010/main" val="3677548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4989</TotalTime>
  <Words>2027</Words>
  <Application>Microsoft Office PowerPoint</Application>
  <PresentationFormat>On-screen Show (4:3)</PresentationFormat>
  <Paragraphs>146</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Austin</vt:lpstr>
      <vt:lpstr>Government Relations Update Nov 14, 2012</vt:lpstr>
      <vt:lpstr>Objectives</vt:lpstr>
      <vt:lpstr>PowerPoint Presentation</vt:lpstr>
      <vt:lpstr>PowerPoint Presentation</vt:lpstr>
      <vt:lpstr>PowerPoint Presentation</vt:lpstr>
      <vt:lpstr>PowerPoint Presentation</vt:lpstr>
      <vt:lpstr>Licensing, and exclusion</vt:lpstr>
      <vt:lpstr>Nursing licensure</vt:lpstr>
      <vt:lpstr>PowerPoint Presentation</vt:lpstr>
      <vt:lpstr>"In the absence of educational and professional standards, I am sadly forced to admit that the term 'trained nurse' means anything, everything and next to nothing.”  </vt:lpstr>
      <vt:lpstr>RN profession developed standards, licensure. </vt:lpstr>
      <vt:lpstr>Graduates of German Nursing school in Chicago. </vt:lpstr>
      <vt:lpstr>NP profession</vt:lpstr>
      <vt:lpstr>NP regulation</vt:lpstr>
      <vt:lpstr>PowerPoint Presentation</vt:lpstr>
      <vt:lpstr>Banka Island Massacre, 1942</vt:lpstr>
      <vt:lpstr>Regulations lag practice</vt:lpstr>
      <vt:lpstr>In response…</vt:lpstr>
      <vt:lpstr>PowerPoint Presentation</vt:lpstr>
      <vt:lpstr>Problems with addressing SOP</vt:lpstr>
      <vt:lpstr>PowerPoint Presentation</vt:lpstr>
      <vt:lpstr>PowerPoint Presentation</vt:lpstr>
      <vt:lpstr>IOM Future of Nursing response</vt:lpstr>
      <vt:lpstr>PowerPoint Presentation</vt:lpstr>
      <vt:lpstr>#1. Remove scope of practice barriers. </vt:lpstr>
      <vt:lpstr>For state legislatures:</vt:lpstr>
      <vt:lpstr>For Center for Medicare, Medicaid Services</vt:lpstr>
      <vt:lpstr>For the Federal Trade Commission and the Antitrust Division of the Department of Justice:</vt:lpstr>
      <vt:lpstr>From White Paper to action!</vt:lpstr>
      <vt:lpstr>State</vt:lpstr>
      <vt:lpstr>Public Health Nurse</vt:lpstr>
      <vt:lpstr>CA Bill review</vt:lpstr>
      <vt:lpstr>SB 1338 (Kehoe)</vt:lpstr>
      <vt:lpstr>SB 623 (Kehoe)</vt:lpstr>
      <vt:lpstr>SB 1318 ( Wolk) </vt:lpstr>
      <vt:lpstr>WW1 nurses and Doughboys</vt:lpstr>
      <vt:lpstr>AB 2348 (Assywoman Mitchell)</vt:lpstr>
      <vt:lpstr>Older bills CANP is still following</vt:lpstr>
      <vt:lpstr>SB 635, ( Hernandez) </vt:lpstr>
      <vt:lpstr>AB 2266 (Mitchell) </vt:lpstr>
      <vt:lpstr>Coming attractions!</vt:lpstr>
      <vt:lpstr>Nurses’ Float Rose Parade 2013. The president of the 2013 Rose Parade, Sally Bixby RN,  is the first nurse to hold this office. </vt:lpstr>
      <vt:lpstr>Flowers4thefloat.org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Relations Update</dc:title>
  <dc:creator>Patti</dc:creator>
  <cp:lastModifiedBy>Patti</cp:lastModifiedBy>
  <cp:revision>34</cp:revision>
  <dcterms:created xsi:type="dcterms:W3CDTF">2012-11-10T19:45:10Z</dcterms:created>
  <dcterms:modified xsi:type="dcterms:W3CDTF">2012-12-01T06:06:31Z</dcterms:modified>
</cp:coreProperties>
</file>